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489"/>
    <a:srgbClr val="FFB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9" autoAdjust="0"/>
    <p:restoredTop sz="94660"/>
  </p:normalViewPr>
  <p:slideViewPr>
    <p:cSldViewPr snapToGrid="0">
      <p:cViewPr>
        <p:scale>
          <a:sx n="40" d="100"/>
          <a:sy n="40" d="100"/>
        </p:scale>
        <p:origin x="1152" y="-1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6C70-44A7-48A5-B404-6E19E14FA80E}"/>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70BD3620-2913-4543-8829-EBF372698C1E}"/>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E8DEC21F-B43B-4E11-BCFD-7DD1A0A807F4}"/>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163030FF-CCE4-4A53-856F-C86F89DAF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10F3-F328-4CBC-8776-8ECF39BE8605}"/>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06576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2F64-D5FE-4F39-8610-A5E9736619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16CEB7-955D-487F-9DB6-CFF2B99DD1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9105F-B574-4603-B0C5-8A3A0E1F0DF4}"/>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DFEAFCB1-4E6C-4F25-9D79-58E3944BE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C4626-06B2-48BC-8515-E493EF0E05F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22222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2533A-C08B-4797-A1D5-CCB901CBBDC8}"/>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030C64-9F4A-4BF0-8736-484B5F4A8A7D}"/>
              </a:ext>
            </a:extLst>
          </p:cNvPr>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82E32-150D-47DE-9263-186D05B5D830}"/>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130D95AC-F71F-4928-B95B-031BAF524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9247E-4551-410C-9549-8B8606EF78C6}"/>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3343866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BF9A-584A-40DB-BC80-45C752D749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6AAE8-F912-494A-8668-7C61CA5F51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41EB4-CC43-49C2-88F8-8F6E0E0717B5}"/>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B7DD201C-A066-4CAF-88A7-C67BADAB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6EFED-1234-4769-8AD7-552991D4248F}"/>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41486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7569-4EC7-4727-94A5-631058816F0F}"/>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E6831832-B403-47D0-9C15-F1882A24CD46}"/>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68F82F-899C-4EC3-AF24-E8501C222FBB}"/>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1A3EDBD8-2818-41BB-A2D6-4EFE4EE65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9DA9E-11A1-4A56-8FF4-759ED4C58931}"/>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8176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3549-D1E4-4CB4-8D3B-BF28970E22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E2A93-E62C-4C38-B99D-01EF6B34521B}"/>
              </a:ext>
            </a:extLst>
          </p:cNvPr>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32AB93-D149-416D-ABEA-E72A393E2AAC}"/>
              </a:ext>
            </a:extLst>
          </p:cNvPr>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68B365-860E-4206-BECB-E189F18AD6E8}"/>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6" name="Footer Placeholder 5">
            <a:extLst>
              <a:ext uri="{FF2B5EF4-FFF2-40B4-BE49-F238E27FC236}">
                <a16:creationId xmlns:a16="http://schemas.microsoft.com/office/drawing/2014/main" id="{C236722E-6BA9-415A-A0FD-9C82A5052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8CBDC-67CC-4C1B-9678-5877E2DD047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91906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B9E2-6EAE-4F1B-B7CA-2F81D16B0565}"/>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D4B83C-F1B0-4E28-BBA7-E32784498B76}"/>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a:extLst>
              <a:ext uri="{FF2B5EF4-FFF2-40B4-BE49-F238E27FC236}">
                <a16:creationId xmlns:a16="http://schemas.microsoft.com/office/drawing/2014/main" id="{C4CCD2D9-0F96-4CDF-BD32-8010EA32D60F}"/>
              </a:ext>
            </a:extLst>
          </p:cNvPr>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B55C26-C438-41E8-BD33-CE3362BC767E}"/>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a:extLst>
              <a:ext uri="{FF2B5EF4-FFF2-40B4-BE49-F238E27FC236}">
                <a16:creationId xmlns:a16="http://schemas.microsoft.com/office/drawing/2014/main" id="{D17E2728-7C62-4A25-83AF-3F43B76B99FE}"/>
              </a:ext>
            </a:extLst>
          </p:cNvPr>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6F0220-9B83-4355-AF9A-899A87E28E3B}"/>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8" name="Footer Placeholder 7">
            <a:extLst>
              <a:ext uri="{FF2B5EF4-FFF2-40B4-BE49-F238E27FC236}">
                <a16:creationId xmlns:a16="http://schemas.microsoft.com/office/drawing/2014/main" id="{F9BAAD7C-131C-452B-8089-01E7962B5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178CDC-069E-422E-B49D-914B7B9D5D9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157275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8EE6-3F8E-4FC9-9EA5-F61FEBF30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204AC4-DFDF-4277-9297-286F77EA047E}"/>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4" name="Footer Placeholder 3">
            <a:extLst>
              <a:ext uri="{FF2B5EF4-FFF2-40B4-BE49-F238E27FC236}">
                <a16:creationId xmlns:a16="http://schemas.microsoft.com/office/drawing/2014/main" id="{8B8710EE-F53C-4235-A206-BBFD5FBC20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86D62-EB51-4496-B923-CBCE2DC01DA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638607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306B9-D9B3-4E68-B7EA-1CDBE1054B7A}"/>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3" name="Footer Placeholder 2">
            <a:extLst>
              <a:ext uri="{FF2B5EF4-FFF2-40B4-BE49-F238E27FC236}">
                <a16:creationId xmlns:a16="http://schemas.microsoft.com/office/drawing/2014/main" id="{162388EA-E5E5-4D38-9B93-A504DED55E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6EA909-E782-4E7A-962C-D4D862BCE342}"/>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20735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BDE0-2B75-4ACC-A63D-1D23F4BBEEE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E80B6D02-69C5-49F2-9F8B-51E292AF7DE0}"/>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485F2D-9F03-4EC1-8B6E-F1E9B1578B52}"/>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32E005C8-3E26-49E0-9963-2863A7511039}"/>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6" name="Footer Placeholder 5">
            <a:extLst>
              <a:ext uri="{FF2B5EF4-FFF2-40B4-BE49-F238E27FC236}">
                <a16:creationId xmlns:a16="http://schemas.microsoft.com/office/drawing/2014/main" id="{5DEE1A0E-0D27-4589-9D81-6A03542A5C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A93CB-5194-4C38-9918-462ACC0F5E7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9668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2722-1516-4EF7-BB75-5465D11881CF}"/>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6F0DE406-C589-46DC-9767-EFF8CCC55371}"/>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B8979ECA-292F-4A0E-A7A0-B0463E94FB90}"/>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BEBAEEE6-DE07-401A-A862-F66DE393BD25}"/>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6" name="Footer Placeholder 5">
            <a:extLst>
              <a:ext uri="{FF2B5EF4-FFF2-40B4-BE49-F238E27FC236}">
                <a16:creationId xmlns:a16="http://schemas.microsoft.com/office/drawing/2014/main" id="{A79CC7FB-A948-4961-8727-D58F6B4CA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2058C-2F3C-4EC9-B478-81F21C15444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02300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85B4D3-907A-4598-BB05-0E9F14BB3F7E}"/>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4DD5E9-9DB5-4CCD-AA3F-F2495AC98CA4}"/>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6ECA7-7422-4AE0-A45E-0848B2BAD59E}"/>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BA4124CF-2825-4220-BD35-C4782F19D5F4}"/>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4972DB-74D8-49A3-B0B9-2DE874F1B807}"/>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670FFA68-48F5-45B4-8498-2163EA6D1D59}" type="slidenum">
              <a:rPr lang="en-US" smtClean="0"/>
              <a:t>‹#›</a:t>
            </a:fld>
            <a:endParaRPr lang="en-US"/>
          </a:p>
        </p:txBody>
      </p:sp>
    </p:spTree>
    <p:extLst>
      <p:ext uri="{BB962C8B-B14F-4D97-AF65-F5344CB8AC3E}">
        <p14:creationId xmlns:p14="http://schemas.microsoft.com/office/powerpoint/2010/main" val="23205448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kepluu@ucsc.edu" TargetMode="External"/><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C44B20-428E-4BFF-8C46-C9A59A12A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7737" y="963603"/>
            <a:ext cx="8283463" cy="3475978"/>
          </a:xfrm>
          <a:prstGeom prst="rect">
            <a:avLst/>
          </a:prstGeom>
        </p:spPr>
      </p:pic>
      <p:pic>
        <p:nvPicPr>
          <p:cNvPr id="12" name="Picture 11">
            <a:extLst>
              <a:ext uri="{FF2B5EF4-FFF2-40B4-BE49-F238E27FC236}">
                <a16:creationId xmlns:a16="http://schemas.microsoft.com/office/drawing/2014/main" id="{659DE86B-96F6-4501-8E36-A7752F406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877" y="-84208"/>
            <a:ext cx="5499478" cy="5499478"/>
          </a:xfrm>
          <a:prstGeom prst="rect">
            <a:avLst/>
          </a:prstGeom>
        </p:spPr>
      </p:pic>
      <p:sp>
        <p:nvSpPr>
          <p:cNvPr id="13" name="TextBox 12">
            <a:extLst>
              <a:ext uri="{FF2B5EF4-FFF2-40B4-BE49-F238E27FC236}">
                <a16:creationId xmlns:a16="http://schemas.microsoft.com/office/drawing/2014/main" id="{C545D03D-D71D-43C6-B613-C18EA2313D36}"/>
              </a:ext>
            </a:extLst>
          </p:cNvPr>
          <p:cNvSpPr txBox="1"/>
          <p:nvPr/>
        </p:nvSpPr>
        <p:spPr>
          <a:xfrm>
            <a:off x="942879" y="5791487"/>
            <a:ext cx="12884724"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Abstract</a:t>
            </a:r>
            <a:endParaRPr lang="en-US" sz="1200" dirty="0">
              <a:solidFill>
                <a:srgbClr val="FFB302"/>
              </a:solidFill>
              <a:latin typeface="Arial Black" panose="020B0A04020102020204" pitchFamily="34" charset="0"/>
            </a:endParaRPr>
          </a:p>
        </p:txBody>
      </p:sp>
      <p:sp>
        <p:nvSpPr>
          <p:cNvPr id="2" name="TextBox 1">
            <a:extLst>
              <a:ext uri="{FF2B5EF4-FFF2-40B4-BE49-F238E27FC236}">
                <a16:creationId xmlns:a16="http://schemas.microsoft.com/office/drawing/2014/main" id="{42FB5F2D-0E41-47D2-AE11-5BE9DCB140B9}"/>
              </a:ext>
            </a:extLst>
          </p:cNvPr>
          <p:cNvSpPr txBox="1"/>
          <p:nvPr/>
        </p:nvSpPr>
        <p:spPr>
          <a:xfrm>
            <a:off x="942880" y="7016070"/>
            <a:ext cx="12884727" cy="5478423"/>
          </a:xfrm>
          <a:prstGeom prst="rect">
            <a:avLst/>
          </a:prstGeom>
          <a:noFill/>
          <a:ln w="127000">
            <a:solidFill>
              <a:srgbClr val="035489"/>
            </a:solidFill>
          </a:ln>
        </p:spPr>
        <p:txBody>
          <a:bodyPr wrap="square" lIns="274320" tIns="274320" rIns="274320" bIns="274320" rtlCol="0">
            <a:spAutoFit/>
          </a:bodyPr>
          <a:lstStyle/>
          <a:p>
            <a:r>
              <a:rPr lang="en-US" sz="4000" dirty="0"/>
              <a:t>The differentiation and identification of cancerous skin lesions is usually done through histopathology, a microscopic examination of the suspect tissue. What we wanted to achieve was an accurate model which can discern from seven different types of cancerous and non-cancerous skin lesions from an image of the skin lesion. We achieve this through the use of convolutional neural networks.</a:t>
            </a:r>
          </a:p>
        </p:txBody>
      </p:sp>
      <p:sp>
        <p:nvSpPr>
          <p:cNvPr id="7" name="TextBox 6">
            <a:extLst>
              <a:ext uri="{FF2B5EF4-FFF2-40B4-BE49-F238E27FC236}">
                <a16:creationId xmlns:a16="http://schemas.microsoft.com/office/drawing/2014/main" id="{BE97386D-BFC6-493C-8067-F7E1D28AF9B3}"/>
              </a:ext>
            </a:extLst>
          </p:cNvPr>
          <p:cNvSpPr txBox="1"/>
          <p:nvPr/>
        </p:nvSpPr>
        <p:spPr>
          <a:xfrm>
            <a:off x="942878" y="13226193"/>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Introduction</a:t>
            </a:r>
            <a:endParaRPr lang="en-US" sz="1200" dirty="0">
              <a:solidFill>
                <a:srgbClr val="FFB302"/>
              </a:solidFill>
              <a:latin typeface="Arial Black" panose="020B0A04020102020204" pitchFamily="34" charset="0"/>
            </a:endParaRPr>
          </a:p>
        </p:txBody>
      </p:sp>
      <p:sp>
        <p:nvSpPr>
          <p:cNvPr id="8" name="TextBox 7">
            <a:extLst>
              <a:ext uri="{FF2B5EF4-FFF2-40B4-BE49-F238E27FC236}">
                <a16:creationId xmlns:a16="http://schemas.microsoft.com/office/drawing/2014/main" id="{671543A1-CD74-4328-8D6E-B6898BA4F252}"/>
              </a:ext>
            </a:extLst>
          </p:cNvPr>
          <p:cNvSpPr txBox="1"/>
          <p:nvPr/>
        </p:nvSpPr>
        <p:spPr>
          <a:xfrm>
            <a:off x="942877" y="14549604"/>
            <a:ext cx="12884727" cy="7940635"/>
          </a:xfrm>
          <a:prstGeom prst="rect">
            <a:avLst/>
          </a:prstGeom>
          <a:noFill/>
          <a:ln w="127000">
            <a:solidFill>
              <a:srgbClr val="035489"/>
            </a:solidFill>
          </a:ln>
        </p:spPr>
        <p:txBody>
          <a:bodyPr wrap="square" lIns="274320" tIns="274320" rIns="274320" bIns="274320" rtlCol="0">
            <a:spAutoFit/>
          </a:bodyPr>
          <a:lstStyle/>
          <a:p>
            <a:r>
              <a:rPr lang="en-US" sz="4000" dirty="0"/>
              <a:t>Skin cancer is one of the most common human cancers. Skin cancers are usually diagnosed by initial clinical screening then followed by a confirmatory examination. By developing AI algorithm to automate some parts of the process, it can take some of the burden off from our medical professionals’ shoulders.</a:t>
            </a:r>
          </a:p>
          <a:p>
            <a:r>
              <a:rPr lang="en-US" sz="4000" dirty="0"/>
              <a:t>The dataset from which we trained our model on contained 10,015 images, each of which represented one of seven different types of skin lesions. This dataset also contained meta information about the images which included: age, sex, localization of the lesion, and the method of determination of the type of lesion. </a:t>
            </a:r>
          </a:p>
        </p:txBody>
      </p:sp>
      <p:sp>
        <p:nvSpPr>
          <p:cNvPr id="3" name="TextBox 2">
            <a:extLst>
              <a:ext uri="{FF2B5EF4-FFF2-40B4-BE49-F238E27FC236}">
                <a16:creationId xmlns:a16="http://schemas.microsoft.com/office/drawing/2014/main" id="{D186EED3-688E-4E63-836C-09F14F0D7D5F}"/>
              </a:ext>
            </a:extLst>
          </p:cNvPr>
          <p:cNvSpPr txBox="1"/>
          <p:nvPr/>
        </p:nvSpPr>
        <p:spPr>
          <a:xfrm>
            <a:off x="14725832" y="5703900"/>
            <a:ext cx="12884726" cy="6801862"/>
          </a:xfrm>
          <a:prstGeom prst="rect">
            <a:avLst/>
          </a:prstGeom>
          <a:noFill/>
          <a:ln w="76200">
            <a:solidFill>
              <a:schemeClr val="tx1"/>
            </a:solidFill>
          </a:ln>
        </p:spPr>
        <p:txBody>
          <a:bodyPr wrap="square" rtlCol="0">
            <a:spAutoFit/>
          </a:bodyPr>
          <a:lstStyle/>
          <a:p>
            <a:r>
              <a:rPr lang="en-US" sz="4400" b="1" dirty="0"/>
              <a:t>The types of lesions</a:t>
            </a:r>
          </a:p>
          <a:p>
            <a:r>
              <a:rPr lang="en-US" sz="2800" dirty="0"/>
              <a:t>These are some samples of the different types of lesions we're looking at in the dataset. Most of the different types of skin lesions in this dataset are either cancerous or pre-cancerous although some a just benign.</a:t>
            </a:r>
          </a:p>
          <a:p>
            <a:r>
              <a:rPr lang="en-US" sz="2800" b="1" dirty="0"/>
              <a:t>Melanocytic Nevi</a:t>
            </a:r>
            <a:r>
              <a:rPr lang="en-US" sz="2800" dirty="0"/>
              <a:t> - A usually noncancerous disorder of pigment-producing skin cells commonly called birth marks or moles</a:t>
            </a:r>
          </a:p>
          <a:p>
            <a:r>
              <a:rPr lang="en-US" sz="2800" b="1" dirty="0"/>
              <a:t>Melanoma</a:t>
            </a:r>
            <a:r>
              <a:rPr lang="en-US" sz="2800" dirty="0"/>
              <a:t> - One of the most serious types of skin cancer</a:t>
            </a:r>
          </a:p>
          <a:p>
            <a:r>
              <a:rPr lang="en-US" sz="2800" b="1" dirty="0"/>
              <a:t>Benign Keratosis-like Lesions</a:t>
            </a:r>
            <a:r>
              <a:rPr lang="en-US" sz="2800" dirty="0"/>
              <a:t> - A harmless growth on the skin</a:t>
            </a:r>
          </a:p>
          <a:p>
            <a:r>
              <a:rPr lang="en-US" sz="2800" b="1" dirty="0"/>
              <a:t>Basal Cell Carcinoma</a:t>
            </a:r>
            <a:r>
              <a:rPr lang="en-US" sz="2800" dirty="0"/>
              <a:t> - A type of cancer that arises due to sun exposure</a:t>
            </a:r>
          </a:p>
          <a:p>
            <a:r>
              <a:rPr lang="en-US" sz="2800" b="1" dirty="0"/>
              <a:t>Actinic Keratosis</a:t>
            </a:r>
            <a:r>
              <a:rPr lang="en-US" sz="2800" dirty="0"/>
              <a:t> - A scaly growth caused by damage from exposure to the sun, the most common type of precancerous skin lesion</a:t>
            </a:r>
          </a:p>
          <a:p>
            <a:r>
              <a:rPr lang="en-US" sz="2800" b="1" dirty="0"/>
              <a:t>Vascular Lesions</a:t>
            </a:r>
            <a:r>
              <a:rPr lang="en-US" sz="2800" dirty="0"/>
              <a:t> - Comprise of all skin disease that originate from or affect blood, including malignant or benign tumors</a:t>
            </a:r>
          </a:p>
          <a:p>
            <a:r>
              <a:rPr lang="en-US" sz="2800" b="1" dirty="0"/>
              <a:t>Dermatofibroma</a:t>
            </a:r>
            <a:r>
              <a:rPr lang="en-US" sz="2800" dirty="0"/>
              <a:t> - A benign growth of the skin</a:t>
            </a:r>
          </a:p>
          <a:p>
            <a:pPr algn="ctr"/>
            <a:r>
              <a:rPr lang="en-US" sz="2800" dirty="0"/>
              <a:t>Figure 1.</a:t>
            </a:r>
            <a:endParaRPr lang="en-US" dirty="0"/>
          </a:p>
        </p:txBody>
      </p:sp>
      <p:pic>
        <p:nvPicPr>
          <p:cNvPr id="15" name="Graphic 14">
            <a:extLst>
              <a:ext uri="{FF2B5EF4-FFF2-40B4-BE49-F238E27FC236}">
                <a16:creationId xmlns:a16="http://schemas.microsoft.com/office/drawing/2014/main" id="{BE90905E-FB70-4F47-9E92-DF016076721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773" t="11204" r="11314" b="13239"/>
          <a:stretch/>
        </p:blipFill>
        <p:spPr>
          <a:xfrm>
            <a:off x="16485292" y="12870593"/>
            <a:ext cx="8281051" cy="18982267"/>
          </a:xfrm>
          <a:prstGeom prst="rect">
            <a:avLst/>
          </a:prstGeom>
        </p:spPr>
      </p:pic>
      <p:sp>
        <p:nvSpPr>
          <p:cNvPr id="5" name="Title 4">
            <a:extLst>
              <a:ext uri="{FF2B5EF4-FFF2-40B4-BE49-F238E27FC236}">
                <a16:creationId xmlns:a16="http://schemas.microsoft.com/office/drawing/2014/main" id="{6F93DF9C-F250-484C-AF7D-E288980682C6}"/>
              </a:ext>
            </a:extLst>
          </p:cNvPr>
          <p:cNvSpPr>
            <a:spLocks noGrp="1"/>
          </p:cNvSpPr>
          <p:nvPr>
            <p:ph type="ctrTitle"/>
          </p:nvPr>
        </p:nvSpPr>
        <p:spPr>
          <a:xfrm>
            <a:off x="0" y="-8008"/>
            <a:ext cx="43891200" cy="5347078"/>
          </a:xfrm>
          <a:solidFill>
            <a:srgbClr val="035489">
              <a:alpha val="23922"/>
            </a:srgbClr>
          </a:solidFill>
        </p:spPr>
        <p:txBody>
          <a:bodyPr>
            <a:normAutofit/>
          </a:bodyPr>
          <a:lstStyle/>
          <a:p>
            <a:r>
              <a:rPr lang="en-US" sz="20000" b="1" dirty="0">
                <a:latin typeface="Arial" panose="020B0604020202020204" pitchFamily="34" charset="0"/>
                <a:ea typeface="Tahoma" panose="020B0604030504040204" pitchFamily="34" charset="0"/>
                <a:cs typeface="Arial" panose="020B0604020202020204" pitchFamily="34" charset="0"/>
              </a:rPr>
              <a:t>Skin Cancer Detection</a:t>
            </a:r>
            <a:br>
              <a:rPr lang="en-US" sz="20000" b="1"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Kenny </a:t>
            </a:r>
            <a:r>
              <a:rPr lang="en-US" sz="4900" dirty="0" err="1">
                <a:latin typeface="Arial" panose="020B0604020202020204" pitchFamily="34" charset="0"/>
                <a:ea typeface="Tahoma" panose="020B0604030504040204" pitchFamily="34" charset="0"/>
                <a:cs typeface="Arial" panose="020B0604020202020204" pitchFamily="34" charset="0"/>
              </a:rPr>
              <a:t>Luu</a:t>
            </a:r>
            <a:r>
              <a:rPr lang="en-US" sz="4900" dirty="0">
                <a:latin typeface="Arial" panose="020B0604020202020204" pitchFamily="34" charset="0"/>
                <a:ea typeface="Tahoma" panose="020B0604030504040204" pitchFamily="34" charset="0"/>
                <a:cs typeface="Arial" panose="020B0604020202020204" pitchFamily="34" charset="0"/>
              </a:rPr>
              <a:t> </a:t>
            </a:r>
            <a:r>
              <a:rPr lang="en-US" sz="5400" dirty="0">
                <a:hlinkClick r:id="rId6"/>
              </a:rPr>
              <a:t>kepluu@ucsc.edu</a:t>
            </a:r>
            <a:r>
              <a:rPr lang="en-US" sz="5400" dirty="0"/>
              <a:t> </a:t>
            </a:r>
            <a:br>
              <a:rPr lang="en-US" sz="4900"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Sinclair Liang </a:t>
            </a:r>
            <a:r>
              <a:rPr lang="en-US" sz="5400" dirty="0">
                <a:hlinkClick r:id="rId6"/>
              </a:rPr>
              <a:t>kepluu@ucsc.edu</a:t>
            </a:r>
            <a:r>
              <a:rPr lang="en-US" sz="5400"/>
              <a:t> </a:t>
            </a:r>
            <a:endParaRPr lang="en-US" sz="4900" dirty="0">
              <a:latin typeface="Arial" panose="020B0604020202020204" pitchFamily="34" charset="0"/>
              <a:ea typeface="Tahoma" panose="020B0604030504040204" pitchFamily="34" charset="0"/>
              <a:cs typeface="Arial" panose="020B0604020202020204" pitchFamily="34" charset="0"/>
            </a:endParaRPr>
          </a:p>
        </p:txBody>
      </p:sp>
      <p:pic>
        <p:nvPicPr>
          <p:cNvPr id="14" name="Graphic 13">
            <a:extLst>
              <a:ext uri="{FF2B5EF4-FFF2-40B4-BE49-F238E27FC236}">
                <a16:creationId xmlns:a16="http://schemas.microsoft.com/office/drawing/2014/main" id="{85F1D3B9-A72A-7244-8F82-1204DF6B44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38171" y="7259565"/>
            <a:ext cx="17739132" cy="5913044"/>
          </a:xfrm>
          <a:prstGeom prst="rect">
            <a:avLst/>
          </a:prstGeom>
        </p:spPr>
      </p:pic>
      <p:sp>
        <p:nvSpPr>
          <p:cNvPr id="16" name="TextBox 15">
            <a:extLst>
              <a:ext uri="{FF2B5EF4-FFF2-40B4-BE49-F238E27FC236}">
                <a16:creationId xmlns:a16="http://schemas.microsoft.com/office/drawing/2014/main" id="{801D531C-1DAA-9349-8177-78F2267EA081}"/>
              </a:ext>
            </a:extLst>
          </p:cNvPr>
          <p:cNvSpPr txBox="1"/>
          <p:nvPr/>
        </p:nvSpPr>
        <p:spPr>
          <a:xfrm>
            <a:off x="29165369" y="5791486"/>
            <a:ext cx="12884730"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Results</a:t>
            </a:r>
            <a:endParaRPr lang="en-US" sz="1200" dirty="0">
              <a:solidFill>
                <a:srgbClr val="FFB302"/>
              </a:solidFill>
              <a:latin typeface="Arial Black" panose="020B0A04020102020204" pitchFamily="34" charset="0"/>
            </a:endParaRPr>
          </a:p>
        </p:txBody>
      </p:sp>
      <p:sp>
        <p:nvSpPr>
          <p:cNvPr id="17" name="TextBox 16">
            <a:extLst>
              <a:ext uri="{FF2B5EF4-FFF2-40B4-BE49-F238E27FC236}">
                <a16:creationId xmlns:a16="http://schemas.microsoft.com/office/drawing/2014/main" id="{FEEE5127-D065-304C-A912-A49930C0D375}"/>
              </a:ext>
            </a:extLst>
          </p:cNvPr>
          <p:cNvSpPr txBox="1"/>
          <p:nvPr/>
        </p:nvSpPr>
        <p:spPr>
          <a:xfrm>
            <a:off x="29165372" y="27889486"/>
            <a:ext cx="12884730"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Sources</a:t>
            </a:r>
            <a:endParaRPr lang="en-US" sz="1200" dirty="0">
              <a:solidFill>
                <a:srgbClr val="FFB302"/>
              </a:solidFill>
              <a:latin typeface="Arial Black" panose="020B0A04020102020204" pitchFamily="34" charset="0"/>
            </a:endParaRPr>
          </a:p>
        </p:txBody>
      </p:sp>
      <p:sp>
        <p:nvSpPr>
          <p:cNvPr id="18" name="TextBox 17">
            <a:extLst>
              <a:ext uri="{FF2B5EF4-FFF2-40B4-BE49-F238E27FC236}">
                <a16:creationId xmlns:a16="http://schemas.microsoft.com/office/drawing/2014/main" id="{052B078B-AB18-534D-B5BF-1EA2B1646444}"/>
              </a:ext>
            </a:extLst>
          </p:cNvPr>
          <p:cNvSpPr txBox="1"/>
          <p:nvPr/>
        </p:nvSpPr>
        <p:spPr>
          <a:xfrm>
            <a:off x="942877" y="23621477"/>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Methodologies</a:t>
            </a:r>
            <a:endParaRPr lang="en-US" sz="1200" dirty="0">
              <a:solidFill>
                <a:srgbClr val="FFB302"/>
              </a:solidFill>
              <a:latin typeface="Arial Black" panose="020B0A04020102020204" pitchFamily="34" charset="0"/>
            </a:endParaRPr>
          </a:p>
        </p:txBody>
      </p:sp>
      <p:sp>
        <p:nvSpPr>
          <p:cNvPr id="19" name="TextBox 18">
            <a:extLst>
              <a:ext uri="{FF2B5EF4-FFF2-40B4-BE49-F238E27FC236}">
                <a16:creationId xmlns:a16="http://schemas.microsoft.com/office/drawing/2014/main" id="{EB5CC9DA-88A2-A245-8A31-44F4F2E21661}"/>
              </a:ext>
            </a:extLst>
          </p:cNvPr>
          <p:cNvSpPr txBox="1"/>
          <p:nvPr/>
        </p:nvSpPr>
        <p:spPr>
          <a:xfrm>
            <a:off x="942877" y="25317554"/>
            <a:ext cx="12884727" cy="1169551"/>
          </a:xfrm>
          <a:prstGeom prst="rect">
            <a:avLst/>
          </a:prstGeom>
          <a:noFill/>
          <a:ln w="127000">
            <a:solidFill>
              <a:srgbClr val="035489"/>
            </a:solidFill>
          </a:ln>
        </p:spPr>
        <p:txBody>
          <a:bodyPr wrap="square" lIns="274320" tIns="274320" rIns="274320" bIns="274320" rtlCol="0">
            <a:spAutoFit/>
          </a:bodyPr>
          <a:lstStyle/>
          <a:p>
            <a:r>
              <a:rPr lang="en-US" sz="4000" dirty="0"/>
              <a:t>Model Building: </a:t>
            </a:r>
          </a:p>
        </p:txBody>
      </p:sp>
      <p:pic>
        <p:nvPicPr>
          <p:cNvPr id="4" name="Picture 3">
            <a:extLst>
              <a:ext uri="{FF2B5EF4-FFF2-40B4-BE49-F238E27FC236}">
                <a16:creationId xmlns:a16="http://schemas.microsoft.com/office/drawing/2014/main" id="{729936DF-D881-4A4A-978D-82259C1160AF}"/>
              </a:ext>
            </a:extLst>
          </p:cNvPr>
          <p:cNvPicPr>
            <a:picLocks noChangeAspect="1"/>
          </p:cNvPicPr>
          <p:nvPr/>
        </p:nvPicPr>
        <p:blipFill>
          <a:blip r:embed="rId9"/>
          <a:stretch>
            <a:fillRect/>
          </a:stretch>
        </p:blipFill>
        <p:spPr>
          <a:xfrm>
            <a:off x="31704507" y="13734024"/>
            <a:ext cx="7806460" cy="5913044"/>
          </a:xfrm>
          <a:prstGeom prst="rect">
            <a:avLst/>
          </a:prstGeom>
        </p:spPr>
      </p:pic>
      <p:sp>
        <p:nvSpPr>
          <p:cNvPr id="20" name="TextBox 19">
            <a:extLst>
              <a:ext uri="{FF2B5EF4-FFF2-40B4-BE49-F238E27FC236}">
                <a16:creationId xmlns:a16="http://schemas.microsoft.com/office/drawing/2014/main" id="{B23D716B-5E19-2A4B-A6D3-7A4AA998CD0F}"/>
              </a:ext>
            </a:extLst>
          </p:cNvPr>
          <p:cNvSpPr txBox="1"/>
          <p:nvPr/>
        </p:nvSpPr>
        <p:spPr>
          <a:xfrm>
            <a:off x="29165372" y="20830251"/>
            <a:ext cx="12884727" cy="1169551"/>
          </a:xfrm>
          <a:prstGeom prst="rect">
            <a:avLst/>
          </a:prstGeom>
          <a:noFill/>
          <a:ln w="127000">
            <a:solidFill>
              <a:srgbClr val="035489"/>
            </a:solidFill>
          </a:ln>
        </p:spPr>
        <p:txBody>
          <a:bodyPr wrap="square" lIns="274320" tIns="274320" rIns="274320" bIns="274320" rtlCol="0">
            <a:spAutoFit/>
          </a:bodyPr>
          <a:lstStyle/>
          <a:p>
            <a:r>
              <a:rPr lang="en-US" sz="4000" dirty="0"/>
              <a:t>After training out model, we achieved 75.67% accuracy.</a:t>
            </a:r>
          </a:p>
        </p:txBody>
      </p:sp>
      <p:sp>
        <p:nvSpPr>
          <p:cNvPr id="21" name="TextBox 20">
            <a:extLst>
              <a:ext uri="{FF2B5EF4-FFF2-40B4-BE49-F238E27FC236}">
                <a16:creationId xmlns:a16="http://schemas.microsoft.com/office/drawing/2014/main" id="{4FC32BB5-9977-8246-B389-55BDAC6E4C74}"/>
              </a:ext>
            </a:extLst>
          </p:cNvPr>
          <p:cNvSpPr txBox="1"/>
          <p:nvPr/>
        </p:nvSpPr>
        <p:spPr>
          <a:xfrm>
            <a:off x="29165372" y="29310222"/>
            <a:ext cx="12884727" cy="2215991"/>
          </a:xfrm>
          <a:prstGeom prst="rect">
            <a:avLst/>
          </a:prstGeom>
          <a:noFill/>
          <a:ln w="127000">
            <a:solidFill>
              <a:srgbClr val="035489"/>
            </a:solidFill>
          </a:ln>
        </p:spPr>
        <p:txBody>
          <a:bodyPr wrap="square" lIns="274320" tIns="274320" rIns="274320" bIns="274320" rtlCol="0">
            <a:spAutoFit/>
          </a:bodyPr>
          <a:lstStyle/>
          <a:p>
            <a:r>
              <a:rPr lang="en-US" sz="3600" dirty="0"/>
              <a:t>"A Beginner's Guide To Convolutional Neural Networks (</a:t>
            </a:r>
            <a:r>
              <a:rPr lang="en-US" sz="3600" dirty="0" err="1"/>
              <a:t>Cnns</a:t>
            </a:r>
            <a:r>
              <a:rPr lang="en-US" sz="3600" dirty="0"/>
              <a:t>)". </a:t>
            </a:r>
            <a:r>
              <a:rPr lang="en-US" sz="3600" i="1" dirty="0" err="1"/>
              <a:t>Skymind</a:t>
            </a:r>
            <a:r>
              <a:rPr lang="en-US" sz="3600" dirty="0"/>
              <a:t>, 2019, https://</a:t>
            </a:r>
            <a:r>
              <a:rPr lang="en-US" sz="3600" dirty="0" err="1"/>
              <a:t>skymind.ai</a:t>
            </a:r>
            <a:r>
              <a:rPr lang="en-US" sz="3600" dirty="0"/>
              <a:t>/wiki/convolutional-network.</a:t>
            </a:r>
            <a:endParaRPr lang="en-US" sz="6600" dirty="0"/>
          </a:p>
        </p:txBody>
      </p:sp>
    </p:spTree>
    <p:extLst>
      <p:ext uri="{BB962C8B-B14F-4D97-AF65-F5344CB8AC3E}">
        <p14:creationId xmlns:p14="http://schemas.microsoft.com/office/powerpoint/2010/main" val="1080185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731</TotalTime>
  <Words>253</Words>
  <Application>Microsoft Macintosh PowerPoint</Application>
  <PresentationFormat>Custom</PresentationFormat>
  <Paragraphs>22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Calibri</vt:lpstr>
      <vt:lpstr>Calibri Light</vt:lpstr>
      <vt:lpstr>Office Theme</vt:lpstr>
      <vt:lpstr>Skin Cancer Detection Kenny Luu kepluu@ucsc.edu  Sinclair Liang kepluu@ucsc.edu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Kenny Luu Sinclair Liang</dc:title>
  <dc:creator>Kenny</dc:creator>
  <cp:lastModifiedBy>wliang13</cp:lastModifiedBy>
  <cp:revision>28</cp:revision>
  <dcterms:created xsi:type="dcterms:W3CDTF">2019-03-06T07:50:37Z</dcterms:created>
  <dcterms:modified xsi:type="dcterms:W3CDTF">2019-03-08T05:45:08Z</dcterms:modified>
</cp:coreProperties>
</file>